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256" r:id="rId6"/>
    <p:sldId id="258" r:id="rId7"/>
    <p:sldId id="257" r:id="rId8"/>
    <p:sldId id="259" r:id="rId9"/>
    <p:sldId id="274" r:id="rId10"/>
    <p:sldId id="275" r:id="rId11"/>
    <p:sldId id="260" r:id="rId12"/>
    <p:sldId id="266" r:id="rId13"/>
    <p:sldId id="273" r:id="rId14"/>
    <p:sldId id="261" r:id="rId15"/>
    <p:sldId id="272" r:id="rId16"/>
    <p:sldId id="269" r:id="rId17"/>
    <p:sldId id="271" r:id="rId18"/>
    <p:sldId id="262" r:id="rId19"/>
    <p:sldId id="267" r:id="rId20"/>
    <p:sldId id="268" r:id="rId21"/>
    <p:sldId id="270" r:id="rId22"/>
    <p:sldId id="26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6F5E07-BD4B-4595-A28A-2E48DDB4E9B6}" type="datetimeFigureOut">
              <a:rPr lang="en-US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A4928-61CE-40F0-947F-63927083334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4928-61CE-40F0-947F-63927083334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2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6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7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&amp;v=Dswbr6kELVM" TargetMode="External"/><Relationship Id="rId7" Type="http://schemas.openxmlformats.org/officeDocument/2006/relationships/hyperlink" Target="https://www.youtube.com/watch?v=QQgXfuFyKM4" TargetMode="External"/><Relationship Id="rId2" Type="http://schemas.openxmlformats.org/officeDocument/2006/relationships/hyperlink" Target="https://www.youtube.com/watch?v=I1MZG6508I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fu1DE9PK2w" TargetMode="External"/><Relationship Id="rId5" Type="http://schemas.openxmlformats.org/officeDocument/2006/relationships/hyperlink" Target="https://www.youtube.com/watch?v=Qqsf_UJcfBc" TargetMode="External"/><Relationship Id="rId4" Type="http://schemas.openxmlformats.org/officeDocument/2006/relationships/hyperlink" Target="http://www.phschool.com/science/biology_place/biocoach/biomembrane1/structur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9887"/>
            <a:ext cx="9144000" cy="1574799"/>
          </a:xfrm>
        </p:spPr>
        <p:txBody>
          <a:bodyPr>
            <a:normAutofit/>
          </a:bodyPr>
          <a:lstStyle/>
          <a:p>
            <a:r>
              <a:rPr lang="en-US" dirty="0" smtClean="0"/>
              <a:t>Cell Membranes</a:t>
            </a:r>
            <a:br>
              <a:rPr lang="en-US" dirty="0" smtClean="0"/>
            </a:br>
            <a:r>
              <a:rPr lang="en-US" sz="3600" dirty="0" smtClean="0"/>
              <a:t>Links, Lesson, &amp; Activity – People Model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1944687"/>
            <a:ext cx="9144000" cy="4484687"/>
          </a:xfrm>
        </p:spPr>
        <p:txBody>
          <a:bodyPr>
            <a:normAutofit/>
          </a:bodyPr>
          <a:lstStyle/>
          <a:p>
            <a:r>
              <a:rPr lang="en-US" dirty="0"/>
              <a:t>Develop and use a model to describe the function of a cell as a whole and ways parts of cells contribute to the function. </a:t>
            </a:r>
            <a:r>
              <a:rPr lang="en-US" sz="1700" dirty="0">
                <a:solidFill>
                  <a:srgbClr val="FF0000"/>
                </a:solidFill>
              </a:rPr>
              <a:t>[Clarification Statement: Emphasis is on the cell functioning as a whole system and the primary role of identified parts of the cell, specifically the nucleus, chloroplasts, mitochondria, </a:t>
            </a:r>
            <a:r>
              <a:rPr lang="en-US" sz="1700" b="1" u="sng" dirty="0">
                <a:solidFill>
                  <a:srgbClr val="FF0000"/>
                </a:solidFill>
              </a:rPr>
              <a:t>cell membrane</a:t>
            </a:r>
            <a:r>
              <a:rPr lang="en-US" sz="1700" dirty="0">
                <a:solidFill>
                  <a:srgbClr val="FF0000"/>
                </a:solidFill>
              </a:rPr>
              <a:t>, and cell wall.] [</a:t>
            </a:r>
            <a:r>
              <a:rPr lang="en-US" sz="1700" i="1" dirty="0">
                <a:solidFill>
                  <a:srgbClr val="FF0000"/>
                </a:solidFill>
              </a:rPr>
              <a:t>Assessment Boundary: Assessment of organelle structure/function relationships is limited to the cell wall and </a:t>
            </a:r>
            <a:r>
              <a:rPr lang="en-US" sz="1700" b="1" i="1" dirty="0">
                <a:solidFill>
                  <a:srgbClr val="FF0000"/>
                </a:solidFill>
              </a:rPr>
              <a:t>cell membrane</a:t>
            </a:r>
            <a:r>
              <a:rPr lang="en-US" sz="1700" i="1" dirty="0">
                <a:solidFill>
                  <a:srgbClr val="FF0000"/>
                </a:solidFill>
              </a:rPr>
              <a:t>. Assessment of the function of the other organelles is limited to their relationship to the whole cell. Assessment does not include the biochemical function of cells or cell parts</a:t>
            </a:r>
            <a:r>
              <a:rPr lang="en-US" sz="1700" i="1" dirty="0" smtClean="0">
                <a:solidFill>
                  <a:srgbClr val="FF0000"/>
                </a:solidFill>
              </a:rPr>
              <a:t>.</a:t>
            </a:r>
            <a:r>
              <a:rPr lang="en-US" sz="1700" dirty="0" smtClean="0">
                <a:solidFill>
                  <a:srgbClr val="FF0000"/>
                </a:solidFill>
              </a:rPr>
              <a:t>]</a:t>
            </a:r>
          </a:p>
          <a:p>
            <a:endParaRPr lang="en-US" sz="1800" dirty="0"/>
          </a:p>
          <a:p>
            <a:r>
              <a:rPr lang="en-US" sz="1800" dirty="0"/>
              <a:t> Students use the model to describe* a causal account for the phenomenon, including how different parts of a cell contribute to how the cell functions as a whole, both separately and together with other structures. Students include how components, separately and together, contribute to: 	</a:t>
            </a:r>
          </a:p>
          <a:p>
            <a:r>
              <a:rPr lang="en-US" sz="1800" dirty="0" smtClean="0"/>
              <a:t>ii</a:t>
            </a:r>
            <a:r>
              <a:rPr lang="en-US" sz="1800" dirty="0"/>
              <a:t>. Maintaining the structure of the cell and controlling what enters and leaves the cell. 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</a:t>
            </a:r>
            <a:r>
              <a:rPr lang="en-US" b="1" dirty="0"/>
              <a:t>Active Transport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2" y="2260734"/>
            <a:ext cx="9910011" cy="2551828"/>
          </a:xfrm>
        </p:spPr>
      </p:pic>
      <p:sp>
        <p:nvSpPr>
          <p:cNvPr id="4" name="Rectangle 3"/>
          <p:cNvSpPr/>
          <p:nvPr/>
        </p:nvSpPr>
        <p:spPr>
          <a:xfrm>
            <a:off x="838199" y="1400392"/>
            <a:ext cx="1008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Open Sans"/>
              </a:rPr>
              <a:t>Active transport can occur as a direct result of ATP hydrolysis (ATP pump) or by coupling the movement of one substance with that of another (symport or </a:t>
            </a:r>
            <a:r>
              <a:rPr lang="en-US" b="1" dirty="0" err="1">
                <a:solidFill>
                  <a:srgbClr val="333333"/>
                </a:solidFill>
                <a:latin typeface="Open Sans"/>
              </a:rPr>
              <a:t>antiport</a:t>
            </a:r>
            <a:r>
              <a:rPr lang="en-US" b="1" dirty="0">
                <a:solidFill>
                  <a:srgbClr val="333333"/>
                </a:solidFill>
                <a:latin typeface="Open Sans"/>
              </a:rPr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4662" y="5013276"/>
            <a:ext cx="286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ATP pumps use energy to force the molecule through.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47671" y="4925526"/>
            <a:ext cx="6332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333333"/>
                </a:solidFill>
                <a:latin typeface="Open Sans"/>
              </a:rPr>
              <a:t>Sym</a:t>
            </a:r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 and Anti Ports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use second molecule to help the machine work, passing both in the same or opposite directions.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Active Transport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65125"/>
            <a:ext cx="4486275" cy="4486275"/>
          </a:xfrm>
        </p:spPr>
      </p:pic>
      <p:sp>
        <p:nvSpPr>
          <p:cNvPr id="5" name="Rectangle 4"/>
          <p:cNvSpPr/>
          <p:nvPr/>
        </p:nvSpPr>
        <p:spPr>
          <a:xfrm>
            <a:off x="514350" y="1497185"/>
            <a:ext cx="6332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333333"/>
                </a:solidFill>
                <a:latin typeface="Open Sans"/>
              </a:rPr>
              <a:t>Sym</a:t>
            </a:r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 and Anti Ports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often use salts (electrolytes) like sodium and  potassium second molecule to help the machine work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48575" y="850107"/>
            <a:ext cx="233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Potassium salt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8075" y="3960148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Sodium salt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3076078"/>
            <a:ext cx="7339013" cy="38128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699157" y="1373327"/>
            <a:ext cx="12357" cy="665538"/>
          </a:xfrm>
          <a:prstGeom prst="straightConnector1">
            <a:avLst/>
          </a:prstGeom>
          <a:ln w="88900" cmpd="sng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435236" y="3294610"/>
            <a:ext cx="54876" cy="751266"/>
          </a:xfrm>
          <a:prstGeom prst="straightConnector1">
            <a:avLst/>
          </a:prstGeom>
          <a:ln w="889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2714"/>
            <a:ext cx="11193379" cy="1325563"/>
          </a:xfrm>
        </p:spPr>
        <p:txBody>
          <a:bodyPr/>
          <a:lstStyle/>
          <a:p>
            <a:r>
              <a:rPr lang="en-US" dirty="0" smtClean="0"/>
              <a:t>Exocytosis- Vacuoles dump through membrane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/>
        </p:blipFill>
        <p:spPr>
          <a:xfrm>
            <a:off x="356934" y="1963373"/>
            <a:ext cx="11016916" cy="3657659"/>
          </a:xfrm>
        </p:spPr>
      </p:pic>
      <p:sp>
        <p:nvSpPr>
          <p:cNvPr id="5" name="Rectangle 4"/>
          <p:cNvSpPr/>
          <p:nvPr/>
        </p:nvSpPr>
        <p:spPr>
          <a:xfrm>
            <a:off x="581524" y="1594041"/>
            <a:ext cx="10086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Open Sans"/>
              </a:rPr>
              <a:t>Vacuoles (and vesicles) are little membrane bubbles that store and move molecules.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1524" y="5759531"/>
            <a:ext cx="10605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Vacuoles can melt into the membrane and dump stuff 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400" cy="1325563"/>
          </a:xfrm>
        </p:spPr>
        <p:txBody>
          <a:bodyPr/>
          <a:lstStyle/>
          <a:p>
            <a:r>
              <a:rPr lang="en-US" dirty="0"/>
              <a:t>Exocytosis- Vacuoles dump through membrane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907"/>
          <a:stretch/>
        </p:blipFill>
        <p:spPr>
          <a:xfrm>
            <a:off x="3052119" y="1309046"/>
            <a:ext cx="8856620" cy="5375959"/>
          </a:xfrm>
        </p:spPr>
      </p:pic>
      <p:sp>
        <p:nvSpPr>
          <p:cNvPr id="5" name="Rectangle 4"/>
          <p:cNvSpPr/>
          <p:nvPr/>
        </p:nvSpPr>
        <p:spPr>
          <a:xfrm>
            <a:off x="98854" y="1912766"/>
            <a:ext cx="3052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Vacuole membranes become part of the cell membrane.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2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32"/>
            <a:ext cx="9833811" cy="790592"/>
          </a:xfrm>
        </p:spPr>
        <p:txBody>
          <a:bodyPr/>
          <a:lstStyle/>
          <a:p>
            <a:r>
              <a:rPr lang="en-US" dirty="0" smtClean="0"/>
              <a:t>Activity: Human Membrane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31498" b="38866"/>
          <a:stretch/>
        </p:blipFill>
        <p:spPr>
          <a:xfrm>
            <a:off x="5670724" y="3234711"/>
            <a:ext cx="1730201" cy="1521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18182" r="53363" b="13804"/>
          <a:stretch/>
        </p:blipFill>
        <p:spPr>
          <a:xfrm>
            <a:off x="323850" y="3185238"/>
            <a:ext cx="1285875" cy="162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0"/>
          <a:stretch/>
        </p:blipFill>
        <p:spPr>
          <a:xfrm>
            <a:off x="7939396" y="3185238"/>
            <a:ext cx="1518929" cy="153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18980" r="38695" b="8897"/>
          <a:stretch/>
        </p:blipFill>
        <p:spPr>
          <a:xfrm>
            <a:off x="10029989" y="3249429"/>
            <a:ext cx="1180936" cy="1410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31813" r="35438" b="27251"/>
          <a:stretch/>
        </p:blipFill>
        <p:spPr>
          <a:xfrm>
            <a:off x="3312216" y="3185238"/>
            <a:ext cx="1536009" cy="1734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78" y="4869387"/>
            <a:ext cx="1281682" cy="18431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1441"/>
            <a:ext cx="98052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Form a line or circle of people every other person will be a protein.</a:t>
            </a:r>
          </a:p>
          <a:p>
            <a:r>
              <a:rPr lang="en-US" sz="2800" dirty="0" smtClean="0"/>
              <a:t>Proteins will hold the </a:t>
            </a:r>
            <a:r>
              <a:rPr lang="en-US" sz="2800" dirty="0" err="1" smtClean="0"/>
              <a:t>k’nex</a:t>
            </a:r>
            <a:r>
              <a:rPr lang="en-US" sz="2800" dirty="0" smtClean="0"/>
              <a:t> rod, a cube, tube, magnet, and cap. 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0"/>
          <a:stretch/>
        </p:blipFill>
        <p:spPr>
          <a:xfrm>
            <a:off x="1391579" y="1485046"/>
            <a:ext cx="9408841" cy="1636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168" y="5489121"/>
            <a:ext cx="12246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Inside the circle or other side of line,                  Someone holds a bag ( the vacuole).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660671" y="3111747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46614" y="3474820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06578" y="3471730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2473" y="3150199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70895" y="3443932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32"/>
            <a:ext cx="9833811" cy="790592"/>
          </a:xfrm>
        </p:spPr>
        <p:txBody>
          <a:bodyPr/>
          <a:lstStyle/>
          <a:p>
            <a:r>
              <a:rPr lang="en-US" dirty="0" smtClean="0"/>
              <a:t>Activity: Human Membrane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9" r="15955" b="38866"/>
          <a:stretch/>
        </p:blipFill>
        <p:spPr>
          <a:xfrm>
            <a:off x="5838825" y="1756513"/>
            <a:ext cx="1452152" cy="1521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8" t="18182" r="-1515" b="13804"/>
          <a:stretch/>
        </p:blipFill>
        <p:spPr>
          <a:xfrm>
            <a:off x="449178" y="1707040"/>
            <a:ext cx="2277979" cy="162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2"/>
          <a:stretch/>
        </p:blipFill>
        <p:spPr>
          <a:xfrm>
            <a:off x="8353425" y="1707040"/>
            <a:ext cx="1012104" cy="153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2" t="18980" r="11388" b="8897"/>
          <a:stretch/>
        </p:blipFill>
        <p:spPr>
          <a:xfrm>
            <a:off x="10048875" y="1771231"/>
            <a:ext cx="1248440" cy="1410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2" t="31813" r="20877" b="27251"/>
          <a:stretch/>
        </p:blipFill>
        <p:spPr>
          <a:xfrm>
            <a:off x="3590924" y="1707040"/>
            <a:ext cx="1438115" cy="1734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848" y="5704376"/>
            <a:ext cx="564681" cy="812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8500" y="3613775"/>
            <a:ext cx="6614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Outside  line or circle are people holding a </a:t>
            </a:r>
          </a:p>
          <a:p>
            <a:r>
              <a:rPr lang="en-US" sz="2800" dirty="0" err="1" smtClean="0"/>
              <a:t>k’nex</a:t>
            </a:r>
            <a:r>
              <a:rPr lang="en-US" sz="2800" dirty="0" smtClean="0"/>
              <a:t> ring, a cube, battery, iron, and bottle. 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0"/>
          <a:stretch/>
        </p:blipFill>
        <p:spPr>
          <a:xfrm>
            <a:off x="6357646" y="4658154"/>
            <a:ext cx="5496799" cy="955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2" b="6105"/>
          <a:stretch/>
        </p:blipFill>
        <p:spPr>
          <a:xfrm>
            <a:off x="6453230" y="3360161"/>
            <a:ext cx="5305633" cy="13623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04347" y="5925730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Vacuole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69991" y="4892755"/>
            <a:ext cx="2741071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Cell Membrane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652" y="3555177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Molecules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50115" y="1651717"/>
            <a:ext cx="2077042" cy="15941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28002" y="1756513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58825" y="2147117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39641" y="1996622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104862" y="1517417"/>
            <a:ext cx="1192453" cy="1155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32"/>
            <a:ext cx="9833811" cy="790592"/>
          </a:xfrm>
        </p:spPr>
        <p:txBody>
          <a:bodyPr/>
          <a:lstStyle/>
          <a:p>
            <a:r>
              <a:rPr lang="en-US" dirty="0" smtClean="0"/>
              <a:t>Activity: Human Membrane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15955" b="38866"/>
          <a:stretch/>
        </p:blipFill>
        <p:spPr>
          <a:xfrm>
            <a:off x="8631574" y="-10655"/>
            <a:ext cx="1312257" cy="888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8" t="18182" r="-1515" b="13804"/>
          <a:stretch/>
        </p:blipFill>
        <p:spPr>
          <a:xfrm>
            <a:off x="6453229" y="33956"/>
            <a:ext cx="924677" cy="94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20" y="-9056"/>
            <a:ext cx="1198835" cy="899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18980" r="11388" b="8897"/>
          <a:stretch/>
        </p:blipFill>
        <p:spPr>
          <a:xfrm>
            <a:off x="11085955" y="21732"/>
            <a:ext cx="1106045" cy="82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31813" r="20877" b="27251"/>
          <a:stretch/>
        </p:blipFill>
        <p:spPr>
          <a:xfrm>
            <a:off x="7261008" y="0"/>
            <a:ext cx="1378057" cy="1013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16" y="5704376"/>
            <a:ext cx="802213" cy="1153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01412"/>
            <a:ext cx="11587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molecule people outside will move around and try to fit the protein keys. 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0"/>
          <a:stretch/>
        </p:blipFill>
        <p:spPr>
          <a:xfrm>
            <a:off x="4411580" y="4319713"/>
            <a:ext cx="7442866" cy="1294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2" b="6105"/>
          <a:stretch/>
        </p:blipFill>
        <p:spPr>
          <a:xfrm>
            <a:off x="3970936" y="2015217"/>
            <a:ext cx="7958200" cy="2043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04347" y="5925730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Vacuole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652" y="3555177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Molecules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678961"/>
            <a:ext cx="3609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the molecule fits, the protein person will use the key to grab and move the molecule to the vacuole inside.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71581" y="4892754"/>
            <a:ext cx="2741071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32"/>
            <a:ext cx="9833811" cy="790592"/>
          </a:xfrm>
        </p:spPr>
        <p:txBody>
          <a:bodyPr/>
          <a:lstStyle/>
          <a:p>
            <a:r>
              <a:rPr lang="en-US" dirty="0" smtClean="0"/>
              <a:t>Activity: Human Membrane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15955" b="38866"/>
          <a:stretch/>
        </p:blipFill>
        <p:spPr>
          <a:xfrm>
            <a:off x="8631574" y="-10655"/>
            <a:ext cx="1312257" cy="888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8" t="18182" r="-1515" b="13804"/>
          <a:stretch/>
        </p:blipFill>
        <p:spPr>
          <a:xfrm>
            <a:off x="6453229" y="33956"/>
            <a:ext cx="924677" cy="94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20" y="-9056"/>
            <a:ext cx="1198835" cy="899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18980" r="11388" b="8897"/>
          <a:stretch/>
        </p:blipFill>
        <p:spPr>
          <a:xfrm>
            <a:off x="11085955" y="21732"/>
            <a:ext cx="1106045" cy="82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31813" r="20877" b="27251"/>
          <a:stretch/>
        </p:blipFill>
        <p:spPr>
          <a:xfrm>
            <a:off x="7261008" y="0"/>
            <a:ext cx="1378057" cy="1013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75" y="5625402"/>
            <a:ext cx="802213" cy="1153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6" b="76140"/>
          <a:stretch/>
        </p:blipFill>
        <p:spPr>
          <a:xfrm>
            <a:off x="3727904" y="4472113"/>
            <a:ext cx="4589545" cy="1294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2" b="6105"/>
          <a:stretch/>
        </p:blipFill>
        <p:spPr>
          <a:xfrm>
            <a:off x="3970936" y="2015217"/>
            <a:ext cx="7958200" cy="2043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04347" y="5925730"/>
            <a:ext cx="1495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Vacuole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2652" y="3555177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Molecules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17664" y="5559807"/>
            <a:ext cx="6144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the vacuole has garbage or something to go out, it moves to the membrane and dumps it outside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4" b="76140"/>
          <a:stretch/>
        </p:blipFill>
        <p:spPr>
          <a:xfrm>
            <a:off x="9153524" y="4472113"/>
            <a:ext cx="2853321" cy="129439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flipV="1">
            <a:off x="8437505" y="4411680"/>
            <a:ext cx="627152" cy="7338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flipV="1">
            <a:off x="8424460" y="4637109"/>
            <a:ext cx="627152" cy="7338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V="1">
            <a:off x="8411414" y="4949773"/>
            <a:ext cx="627152" cy="7338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19937" y="4949773"/>
            <a:ext cx="2741071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337" y="0"/>
            <a:ext cx="5967663" cy="6416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Cell Membranes Worksheet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1683"/>
            <a:ext cx="4523874" cy="463934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Draw a membrane with fat molecules and proteins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Draw a wilting plant cell with water going out of the membrane.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Draw a protein grabbing a molecule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32347" y="64167"/>
            <a:ext cx="2663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Name ___________ Period __ Date ___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13684" y="641683"/>
            <a:ext cx="16042" cy="604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0990" y="850232"/>
            <a:ext cx="6272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how a membrane works to let things in and out.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List at least three analogies that you could use to describe how membranes work. </a:t>
            </a:r>
          </a:p>
          <a:p>
            <a:r>
              <a:rPr lang="en-US" dirty="0" smtClean="0"/>
              <a:t>What other things control what goes in or out? </a:t>
            </a:r>
          </a:p>
          <a:p>
            <a:r>
              <a:rPr lang="en-US" dirty="0" smtClean="0"/>
              <a:t>What other things have keys or passes or passwords?</a:t>
            </a:r>
          </a:p>
          <a:p>
            <a:r>
              <a:rPr lang="en-US" dirty="0" smtClean="0"/>
              <a:t>What other things grab things and pull them through?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Cell Membrane Pearson Animation</a:t>
            </a:r>
          </a:p>
          <a:p>
            <a:r>
              <a:rPr lang="en-US" b="1" dirty="0">
                <a:hlinkClick r:id="rId2"/>
              </a:rPr>
              <a:t>https://www.youtube.com/watch?v=I1MZG6508IM</a:t>
            </a:r>
            <a:endParaRPr lang="en-US" b="1" dirty="0"/>
          </a:p>
          <a:p>
            <a:r>
              <a:rPr lang="en-US" dirty="0" err="1" smtClean="0"/>
              <a:t>Español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https://www.youtube.com/watch?time_continue=3&amp;v=Dswbr6kELVM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www.phschool.com/science/biology_place/biocoach/biomembrane1/structure.html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://www.youtube.com/watch?v=Qqsf_UJcfBc</a:t>
            </a:r>
            <a:endParaRPr lang="en-US" dirty="0"/>
          </a:p>
          <a:p>
            <a:r>
              <a:rPr lang="en-US" dirty="0"/>
              <a:t>Fluid Mosaic Membrane</a:t>
            </a:r>
          </a:p>
          <a:p>
            <a:endParaRPr lang="en-US" dirty="0"/>
          </a:p>
          <a:p>
            <a:r>
              <a:rPr lang="en-US" dirty="0"/>
              <a:t>Membrane Rap</a:t>
            </a:r>
          </a:p>
          <a:p>
            <a:r>
              <a:rPr lang="en-US" dirty="0">
                <a:hlinkClick r:id="rId6"/>
              </a:rPr>
              <a:t>https://www.youtube.com/watch?v=Pfu1DE9PK2w</a:t>
            </a:r>
            <a:endParaRPr lang="en-US" dirty="0"/>
          </a:p>
          <a:p>
            <a:endParaRPr lang="en-US" dirty="0"/>
          </a:p>
          <a:p>
            <a:r>
              <a:rPr lang="en-US" dirty="0"/>
              <a:t>Cell Membranes the easy way</a:t>
            </a:r>
          </a:p>
          <a:p>
            <a:r>
              <a:rPr lang="en-US" dirty="0">
                <a:hlinkClick r:id="rId7"/>
              </a:rPr>
              <a:t>https://www.youtube.com/watch?v=QQgXfuFyKM4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 is like a gel fluid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32" y="1388018"/>
            <a:ext cx="5011768" cy="3057775"/>
          </a:xfrm>
        </p:spPr>
      </p:pic>
      <p:sp>
        <p:nvSpPr>
          <p:cNvPr id="5" name="Rectangle 4"/>
          <p:cNvSpPr/>
          <p:nvPr/>
        </p:nvSpPr>
        <p:spPr>
          <a:xfrm>
            <a:off x="673769" y="14666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Open Sans"/>
              </a:rPr>
              <a:t>A double layer of fat molecules with protein machines.</a:t>
            </a:r>
            <a:endParaRPr lang="en-US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769" y="20953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The surfaces of cell membranes are like an oil bubble or wall that keep water inside and out separated. Like oil on water, the membrane can move.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3769" y="51559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</a:rPr>
              <a:t>Hydrophilic molecules tend to interact with water and with each other. Hydrophobic molecules avoid interaction with water and tend to interact with other hydrophobic molecules.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1" y="4679783"/>
            <a:ext cx="3371850" cy="215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8500" y="2344249"/>
            <a:ext cx="70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(Fats)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33"/>
                </a:solidFill>
                <a:latin typeface="Open Sans"/>
              </a:rPr>
              <a:t>Osmosis: Movement of Water Across Membranes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37" y="1531077"/>
            <a:ext cx="2286000" cy="2571750"/>
          </a:xfrm>
        </p:spPr>
      </p:pic>
      <p:sp>
        <p:nvSpPr>
          <p:cNvPr id="6" name="Rectangle 5"/>
          <p:cNvSpPr/>
          <p:nvPr/>
        </p:nvSpPr>
        <p:spPr>
          <a:xfrm>
            <a:off x="501314" y="1558313"/>
            <a:ext cx="8883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Water can move in or out to balance the inside and outside. Salt and other substances can pull water through.</a:t>
            </a:r>
            <a:endParaRPr lang="en-US" sz="2400" dirty="0">
              <a:solidFill>
                <a:srgbClr val="333333"/>
              </a:solidFill>
              <a:latin typeface="Open Sans"/>
            </a:endParaRPr>
          </a:p>
          <a:p>
            <a:endParaRPr lang="en-US" sz="2400" dirty="0" smtClean="0">
              <a:solidFill>
                <a:srgbClr val="333333"/>
              </a:solidFill>
              <a:latin typeface="Open Sans"/>
            </a:endParaRPr>
          </a:p>
          <a:p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presence or absence of cell walls </a:t>
            </a:r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helps cells 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respond to </a:t>
            </a:r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changes in </a:t>
            </a:r>
            <a:r>
              <a:rPr lang="en-US" sz="2400" dirty="0">
                <a:solidFill>
                  <a:srgbClr val="333333"/>
                </a:solidFill>
                <a:latin typeface="Open Sans"/>
              </a:rPr>
              <a:t>their </a:t>
            </a:r>
            <a:r>
              <a:rPr lang="en-US" sz="2000" dirty="0">
                <a:solidFill>
                  <a:srgbClr val="333333"/>
                </a:solidFill>
                <a:latin typeface="Open Sans"/>
              </a:rPr>
              <a:t>environment.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0" y="3546186"/>
            <a:ext cx="3220454" cy="3311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93956" y="3513465"/>
            <a:ext cx="2931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Open Sans"/>
              </a:rPr>
              <a:t>In plants, when cells lose too much water, they can shrink away from the cell wall and wilt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37" y="3744057"/>
            <a:ext cx="4572000" cy="30480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>
          <a:xfrm>
            <a:off x="2387264" y="3513465"/>
            <a:ext cx="1047750" cy="609600"/>
          </a:xfrm>
          <a:prstGeom prst="borderCallout1">
            <a:avLst>
              <a:gd name="adj1" fmla="val 57264"/>
              <a:gd name="adj2" fmla="val -1257"/>
              <a:gd name="adj3" fmla="val 112500"/>
              <a:gd name="adj4" fmla="val -38333"/>
            </a:avLst>
          </a:prstGeom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</a:t>
            </a:r>
          </a:p>
          <a:p>
            <a:pPr algn="ctr"/>
            <a:r>
              <a:rPr lang="en-US" dirty="0" smtClean="0"/>
              <a:t>Wall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2149837" y="6065905"/>
            <a:ext cx="1297598" cy="609600"/>
          </a:xfrm>
          <a:prstGeom prst="borderCallout1">
            <a:avLst>
              <a:gd name="adj1" fmla="val 57264"/>
              <a:gd name="adj2" fmla="val -1257"/>
              <a:gd name="adj3" fmla="val -7095"/>
              <a:gd name="adj4" fmla="val -18336"/>
            </a:avLst>
          </a:prstGeom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</a:t>
            </a:r>
          </a:p>
          <a:p>
            <a:pPr algn="ctr"/>
            <a:r>
              <a:rPr lang="en-US" dirty="0" smtClean="0"/>
              <a:t>Membrane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" b="47084"/>
          <a:stretch/>
        </p:blipFill>
        <p:spPr>
          <a:xfrm>
            <a:off x="3806377" y="5347712"/>
            <a:ext cx="2520282" cy="14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33333"/>
                </a:solidFill>
                <a:latin typeface="Open Sans"/>
              </a:rPr>
              <a:t>Osmosis: Movement of Water Across Membranes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/>
          <a:stretch/>
        </p:blipFill>
        <p:spPr>
          <a:xfrm>
            <a:off x="3971924" y="1027906"/>
            <a:ext cx="8014717" cy="5689600"/>
          </a:xfrm>
        </p:spPr>
      </p:pic>
    </p:spTree>
    <p:extLst>
      <p:ext uri="{BB962C8B-B14F-4D97-AF65-F5344CB8AC3E}">
        <p14:creationId xmlns:p14="http://schemas.microsoft.com/office/powerpoint/2010/main" val="7355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33"/>
                </a:solidFill>
                <a:latin typeface="Open Sans"/>
              </a:rPr>
              <a:t>Osmosis: Movement of Water Across Membranes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7" y="2429747"/>
            <a:ext cx="11624393" cy="4504452"/>
          </a:xfrm>
        </p:spPr>
      </p:pic>
      <p:sp>
        <p:nvSpPr>
          <p:cNvPr id="7" name="TextBox 6"/>
          <p:cNvSpPr txBox="1"/>
          <p:nvPr/>
        </p:nvSpPr>
        <p:spPr>
          <a:xfrm>
            <a:off x="9696450" y="1690688"/>
            <a:ext cx="197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uses a specific protein to get through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9267825" y="1619250"/>
            <a:ext cx="2533650" cy="1400175"/>
          </a:xfrm>
          <a:prstGeom prst="downArrow">
            <a:avLst>
              <a:gd name="adj1" fmla="val 7875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4926" y="1690688"/>
            <a:ext cx="171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Tiny molecules bleed through the membrane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009650" y="1636932"/>
            <a:ext cx="2114550" cy="1382494"/>
          </a:xfrm>
          <a:prstGeom prst="downArrow">
            <a:avLst>
              <a:gd name="adj1" fmla="val 7875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124200" y="1619250"/>
            <a:ext cx="2114550" cy="1382494"/>
          </a:xfrm>
          <a:prstGeom prst="downArrow">
            <a:avLst>
              <a:gd name="adj1" fmla="val 7875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1850" y="1619250"/>
            <a:ext cx="197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molecules like ions use a tunnel protein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062663" y="1619249"/>
            <a:ext cx="2662237" cy="1239807"/>
          </a:xfrm>
          <a:prstGeom prst="downArrow">
            <a:avLst>
              <a:gd name="adj1" fmla="val 7875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91300" y="1476563"/>
            <a:ext cx="1957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shaped molecules use a spring-like protein to pop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 Control what Enters and Leaves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35" y="1825625"/>
            <a:ext cx="5319238" cy="3612649"/>
          </a:xfrm>
        </p:spPr>
      </p:pic>
      <p:sp>
        <p:nvSpPr>
          <p:cNvPr id="6" name="Rectangle 5"/>
          <p:cNvSpPr/>
          <p:nvPr/>
        </p:nvSpPr>
        <p:spPr>
          <a:xfrm>
            <a:off x="123045" y="152019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33333"/>
                </a:solidFill>
                <a:latin typeface="Open Sans"/>
              </a:rPr>
              <a:t>Cell membranes are selective. </a:t>
            </a:r>
          </a:p>
          <a:p>
            <a:pPr lvl="1"/>
            <a:r>
              <a:rPr lang="en-US" sz="2000" b="1" dirty="0" smtClean="0">
                <a:solidFill>
                  <a:srgbClr val="333333"/>
                </a:solidFill>
                <a:latin typeface="Open Sans"/>
              </a:rPr>
              <a:t>Some things cross the membrane freely,</a:t>
            </a:r>
          </a:p>
          <a:p>
            <a:pPr lvl="1"/>
            <a:r>
              <a:rPr lang="en-US" sz="2000" b="1" dirty="0" smtClean="0">
                <a:solidFill>
                  <a:srgbClr val="333333"/>
                </a:solidFill>
                <a:latin typeface="Open Sans"/>
              </a:rPr>
              <a:t>some cross with assistance, and </a:t>
            </a:r>
          </a:p>
          <a:p>
            <a:pPr lvl="1"/>
            <a:r>
              <a:rPr lang="en-US" sz="2000" b="1" dirty="0" smtClean="0">
                <a:solidFill>
                  <a:srgbClr val="333333"/>
                </a:solidFill>
                <a:latin typeface="Open Sans"/>
              </a:rPr>
              <a:t>others do not cross at all.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3045" y="3004174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Protein machines in the membrane can act like tunnels only letting small molecules of the right size or shape in.</a:t>
            </a:r>
          </a:p>
          <a:p>
            <a:endParaRPr lang="en-US" sz="2800" dirty="0"/>
          </a:p>
          <a:p>
            <a:r>
              <a:rPr lang="en-US" sz="2800" dirty="0" smtClean="0"/>
              <a:t>Other proteins grab and help things across if they have the right ‘key’.</a:t>
            </a:r>
          </a:p>
          <a:p>
            <a:endParaRPr lang="en-US" sz="2800" dirty="0"/>
          </a:p>
          <a:p>
            <a:r>
              <a:rPr lang="en-US" sz="2800" dirty="0" smtClean="0"/>
              <a:t>Big molecules need other ways 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91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and Active Transport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9" y="1467142"/>
            <a:ext cx="4022558" cy="31540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09" y="1467142"/>
            <a:ext cx="4014537" cy="3147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47746" y="1829187"/>
            <a:ext cx="3015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Open Sans"/>
              </a:rPr>
              <a:t>Most </a:t>
            </a:r>
            <a:r>
              <a:rPr lang="en-US" sz="2800" b="1" dirty="0" smtClean="0">
                <a:solidFill>
                  <a:srgbClr val="333333"/>
                </a:solidFill>
                <a:latin typeface="Open Sans"/>
              </a:rPr>
              <a:t>big molecules need help.</a:t>
            </a:r>
          </a:p>
          <a:p>
            <a:r>
              <a:rPr lang="en-US" sz="2800" b="1" dirty="0" smtClean="0">
                <a:solidFill>
                  <a:srgbClr val="333333"/>
                </a:solidFill>
                <a:latin typeface="Open Sans"/>
              </a:rPr>
              <a:t>Proteins grab shapes on the molecule.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257800" y="47534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Open Sans"/>
              </a:rPr>
              <a:t>Active transport uses 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ATP energy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to move a 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molecule through a protein.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7779" y="4753402"/>
            <a:ext cx="415089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Passive transport does not use energy </a:t>
            </a:r>
            <a:r>
              <a:rPr lang="en-US" sz="2800" dirty="0">
                <a:solidFill>
                  <a:srgbClr val="333333"/>
                </a:solidFill>
                <a:latin typeface="Open Sans"/>
              </a:rPr>
              <a:t>to move a </a:t>
            </a:r>
            <a:r>
              <a:rPr lang="en-US" sz="2800" dirty="0" smtClean="0">
                <a:solidFill>
                  <a:srgbClr val="333333"/>
                </a:solidFill>
                <a:latin typeface="Open Sans"/>
              </a:rPr>
              <a:t>molecule through a protein.</a:t>
            </a:r>
          </a:p>
          <a:p>
            <a:endParaRPr lang="en-US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575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1191419"/>
            <a:ext cx="5976937" cy="54802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and Active Transport</a:t>
            </a:r>
          </a:p>
        </p:txBody>
      </p:sp>
    </p:spTree>
    <p:extLst>
      <p:ext uri="{BB962C8B-B14F-4D97-AF65-F5344CB8AC3E}">
        <p14:creationId xmlns:p14="http://schemas.microsoft.com/office/powerpoint/2010/main" val="16532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A5116570494DAF4F7497568DCBAB" ma:contentTypeVersion="0" ma:contentTypeDescription="Create a new document." ma:contentTypeScope="" ma:versionID="5e76c711d6374bd2e84b54392e9f5997">
  <xsd:schema xmlns:xsd="http://www.w3.org/2001/XMLSchema" xmlns:xs="http://www.w3.org/2001/XMLSchema" xmlns:p="http://schemas.microsoft.com/office/2006/metadata/properties" xmlns:ns2="b27668d2-2504-4288-aa5e-2346cda39147" targetNamespace="http://schemas.microsoft.com/office/2006/metadata/properties" ma:root="true" ma:fieldsID="5ff900d0d67fcd77eaa3c74fe1170efb" ns2:_="">
    <xsd:import namespace="b27668d2-2504-4288-aa5e-2346cda3914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668d2-2504-4288-aa5e-2346cda3914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27668d2-2504-4288-aa5e-2346cda39147">F2MN5PK2UF3W-2435-1950</_dlc_DocId>
    <_dlc_DocIdUrl xmlns="b27668d2-2504-4288-aa5e-2346cda39147">
      <Url>http://intranet.d15.us:6110/Departments/_layouts/15/DocIdRedir.aspx?ID=F2MN5PK2UF3W-2435-1950</Url>
      <Description>F2MN5PK2UF3W-2435-1950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D8E78FD-FF9F-434B-BC0C-2DD92B00A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668d2-2504-4288-aa5e-2346cda391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8FA5B-44A2-4306-9832-707CB02C45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C3896-75E4-4667-9B47-CA2EA3788166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27668d2-2504-4288-aa5e-2346cda39147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EB96750-4A20-4E11-9213-5E7EAAC6402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910</Words>
  <Application>Microsoft Office PowerPoint</Application>
  <PresentationFormat>Widescreen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 Theme</vt:lpstr>
      <vt:lpstr>Cell Membranes Links, Lesson, &amp; Activity – People Model</vt:lpstr>
      <vt:lpstr>Useful links</vt:lpstr>
      <vt:lpstr>Cell Membrane is like a gel fluid</vt:lpstr>
      <vt:lpstr>Osmosis: Movement of Water Across Membranes</vt:lpstr>
      <vt:lpstr>Osmosis: Movement of Water Across Membranes</vt:lpstr>
      <vt:lpstr>Osmosis: Movement of Water Across Membranes</vt:lpstr>
      <vt:lpstr>Gates Control what Enters and Leaves</vt:lpstr>
      <vt:lpstr>Passive and Active Transport</vt:lpstr>
      <vt:lpstr>Passive and Active Transport</vt:lpstr>
      <vt:lpstr>Types of Active Transport</vt:lpstr>
      <vt:lpstr>Types of Active Transport</vt:lpstr>
      <vt:lpstr>Exocytosis- Vacuoles dump through membrane</vt:lpstr>
      <vt:lpstr>Exocytosis- Vacuoles dump through membrane</vt:lpstr>
      <vt:lpstr>Activity: Human Membrane</vt:lpstr>
      <vt:lpstr>Activity: Human Membrane</vt:lpstr>
      <vt:lpstr>Activity: Human Membrane</vt:lpstr>
      <vt:lpstr>Activity: Human Membrane</vt:lpstr>
      <vt:lpstr>Cell Membranes 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Mr Torgerson</cp:lastModifiedBy>
  <cp:revision>20</cp:revision>
  <cp:lastPrinted>2016-11-30T12:00:23Z</cp:lastPrinted>
  <dcterms:created xsi:type="dcterms:W3CDTF">2012-07-27T01:16:44Z</dcterms:created>
  <dcterms:modified xsi:type="dcterms:W3CDTF">2016-11-30T16:05:20Z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0x0101000DDCA5116570494DAF4F7497568DCBAB</vt:lpwstr>
  </property>
  <property fmtid="{D5CDD505-2E9C-101B-9397-08002B2CF9AE}" pid="3" name="_dlc_DocIdItemGuid">
    <vt:lpwstr>e09310c8-ca7b-45a0-8982-9b4daae5abde</vt:lpwstr>
  </property>
</Properties>
</file>